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2"/>
  </p:notesMasterIdLst>
  <p:sldIdLst>
    <p:sldId id="257" r:id="rId3"/>
    <p:sldId id="33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333" r:id="rId32"/>
    <p:sldId id="334" r:id="rId33"/>
    <p:sldId id="285" r:id="rId34"/>
    <p:sldId id="287" r:id="rId35"/>
    <p:sldId id="286" r:id="rId36"/>
    <p:sldId id="289" r:id="rId37"/>
    <p:sldId id="290" r:id="rId38"/>
    <p:sldId id="288" r:id="rId39"/>
    <p:sldId id="291" r:id="rId40"/>
    <p:sldId id="292" r:id="rId41"/>
    <p:sldId id="293" r:id="rId42"/>
    <p:sldId id="294" r:id="rId43"/>
    <p:sldId id="297" r:id="rId44"/>
    <p:sldId id="295" r:id="rId45"/>
    <p:sldId id="296" r:id="rId46"/>
    <p:sldId id="299" r:id="rId47"/>
    <p:sldId id="298" r:id="rId48"/>
    <p:sldId id="300" r:id="rId49"/>
    <p:sldId id="301" r:id="rId50"/>
    <p:sldId id="302" r:id="rId51"/>
    <p:sldId id="303" r:id="rId52"/>
    <p:sldId id="304" r:id="rId53"/>
    <p:sldId id="306" r:id="rId54"/>
    <p:sldId id="305" r:id="rId55"/>
    <p:sldId id="310" r:id="rId56"/>
    <p:sldId id="311" r:id="rId57"/>
    <p:sldId id="308" r:id="rId58"/>
    <p:sldId id="312" r:id="rId59"/>
    <p:sldId id="315" r:id="rId60"/>
    <p:sldId id="314" r:id="rId61"/>
    <p:sldId id="313" r:id="rId62"/>
    <p:sldId id="307" r:id="rId63"/>
    <p:sldId id="316" r:id="rId64"/>
    <p:sldId id="317" r:id="rId65"/>
    <p:sldId id="318" r:id="rId66"/>
    <p:sldId id="319" r:id="rId67"/>
    <p:sldId id="320" r:id="rId68"/>
    <p:sldId id="321" r:id="rId69"/>
    <p:sldId id="330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1" r:id="rId79"/>
    <p:sldId id="256" r:id="rId80"/>
    <p:sldId id="332" r:id="rId8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CFB"/>
    <a:srgbClr val="FECEF1"/>
    <a:srgbClr val="FDBBEC"/>
    <a:srgbClr val="FD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8" autoAdjust="0"/>
    <p:restoredTop sz="89408" autoAdjust="0"/>
  </p:normalViewPr>
  <p:slideViewPr>
    <p:cSldViewPr snapToGrid="0">
      <p:cViewPr varScale="1">
        <p:scale>
          <a:sx n="64" d="100"/>
          <a:sy n="64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F8D9-EFEC-4B40-B928-6CDA48209AD4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0191-032E-4BFC-9F7A-853F568602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6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Svatko ima glupe</a:t>
            </a:r>
            <a:r>
              <a:rPr lang="hr-HR" baseline="0" dirty="0" smtClean="0"/>
              <a:t> misli, samo ih mudri znaju prešutjeti.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t>78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0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Svatko ima glupe</a:t>
            </a:r>
            <a:r>
              <a:rPr lang="hr-HR" baseline="0" dirty="0" smtClean="0"/>
              <a:t> misli, samo ih mudri znaju prešutjeti.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t>79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74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0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6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32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24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9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75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65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5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7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46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3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5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7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2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1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09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6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0E2A-4028-4C2D-A2AF-7C7C552C2C5D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7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618F-4ADD-412C-9575-F1B2CAB7FF0E}" type="datetimeFigureOut">
              <a:rPr lang="hr-HR" smtClean="0"/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3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Sub-sah%20ploca_2.sb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Sub-jednoliko%20gibanje.sb" TargetMode="External"/><Relationship Id="rId4" Type="http://schemas.openxmlformats.org/officeDocument/2006/relationships/hyperlink" Target="Sub-Kvadratna%20jednadzba.sb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13164" y="3461403"/>
            <a:ext cx="631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Osnove programa i primjena u Osnovnoj školi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657764" y="4244996"/>
            <a:ext cx="382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Davor Šokac, prof. </a:t>
            </a:r>
          </a:p>
          <a:p>
            <a:pPr algn="ctr"/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OŠ M. P. Katančića</a:t>
            </a:r>
          </a:p>
          <a:p>
            <a:pPr algn="ctr"/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Valpovo</a:t>
            </a:r>
          </a:p>
          <a:p>
            <a:pPr algn="ctr"/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davor.sokac@skole.hr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485291"/>
            <a:ext cx="8869680" cy="2654184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13" name="Pravokutnik 12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Bjelovar– 29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. 06. 2015.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100675" y="674717"/>
            <a:ext cx="925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Print</a:t>
            </a:r>
            <a:r>
              <a:rPr lang="hr-HR" sz="2400" dirty="0" smtClean="0"/>
              <a:t> () -  ispisuje sadržaj unutar okruglih zagrada.</a:t>
            </a:r>
          </a:p>
          <a:p>
            <a:r>
              <a:rPr lang="hr-HR" sz="2400" dirty="0" err="1" smtClean="0"/>
              <a:t>Python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razlikuje mala i velika slova</a:t>
            </a:r>
            <a:r>
              <a:rPr lang="hr-HR" sz="2400" dirty="0" smtClean="0"/>
              <a:t>, </a:t>
            </a:r>
          </a:p>
          <a:p>
            <a:r>
              <a:rPr lang="hr-HR" sz="2400" dirty="0" smtClean="0"/>
              <a:t>te se naredba </a:t>
            </a:r>
            <a:r>
              <a:rPr lang="hr-HR" sz="2400" b="1" u="sng" dirty="0" smtClean="0">
                <a:solidFill>
                  <a:srgbClr val="FF0000"/>
                </a:solidFill>
              </a:rPr>
              <a:t>print </a:t>
            </a:r>
            <a:r>
              <a:rPr lang="hr-HR" sz="2400" u="sng" dirty="0" smtClean="0">
                <a:solidFill>
                  <a:srgbClr val="FF0000"/>
                </a:solidFill>
              </a:rPr>
              <a:t>treba pisati malim slovima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700649" y="22905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Ispisivanje brojeva</a:t>
            </a:r>
            <a:endParaRPr lang="hr-HR" sz="2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030154" y="3953218"/>
            <a:ext cx="321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Kod ispisivanja više argumenata za razdvajanje koristimo zarez - ","</a:t>
            </a:r>
            <a:endParaRPr lang="hr-HR" sz="24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3" y="3497447"/>
            <a:ext cx="3872488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4"/>
          <a:srcRect t="7338"/>
          <a:stretch/>
        </p:blipFill>
        <p:spPr>
          <a:xfrm>
            <a:off x="248623" y="4789714"/>
            <a:ext cx="4344741" cy="652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3" y="5978650"/>
            <a:ext cx="5951219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3" name="Grupa 22"/>
          <p:cNvGrpSpPr/>
          <p:nvPr/>
        </p:nvGrpSpPr>
        <p:grpSpPr>
          <a:xfrm>
            <a:off x="100674" y="2256846"/>
            <a:ext cx="8766235" cy="888136"/>
            <a:chOff x="100674" y="2256846"/>
            <a:chExt cx="8766235" cy="888136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623" y="2256846"/>
              <a:ext cx="2816354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2" name="Ravni poveznik 21"/>
            <p:cNvCxnSpPr/>
            <p:nvPr/>
          </p:nvCxnSpPr>
          <p:spPr>
            <a:xfrm>
              <a:off x="100674" y="3144982"/>
              <a:ext cx="8766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5569527" y="2125231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Tekst u zagradi možemo pisati unutar navodnika - ""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569527" y="372241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ili unutar apostrofa – ''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48623" y="2112852"/>
            <a:ext cx="4794503" cy="843376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9071" y="3552942"/>
            <a:ext cx="5016633" cy="873563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87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a 11"/>
          <p:cNvGrpSpPr/>
          <p:nvPr/>
        </p:nvGrpSpPr>
        <p:grpSpPr>
          <a:xfrm>
            <a:off x="248623" y="1266947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48623" y="2992710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TekstniOkvir 30"/>
          <p:cNvSpPr txBox="1"/>
          <p:nvPr/>
        </p:nvSpPr>
        <p:spPr>
          <a:xfrm>
            <a:off x="5866069" y="1539388"/>
            <a:ext cx="3311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Kombinacijom navodnika i apostrofa možemo ispisivati tekst unutar spomenutih znakova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3" y="5293243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2549569" y="5284189"/>
            <a:ext cx="1427019" cy="4114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35520" y="6038896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5166334"/>
            <a:ext cx="32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ili samo "</a:t>
            </a:r>
            <a:r>
              <a:rPr lang="hr-HR" sz="2400" b="1" dirty="0" smtClean="0"/>
              <a:t>naglasiti</a:t>
            </a:r>
            <a:r>
              <a:rPr lang="hr-HR" sz="2400" dirty="0" smtClean="0"/>
              <a:t>" dijelove teksta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350327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71546"/>
              </p:ext>
            </p:extLst>
          </p:nvPr>
        </p:nvGraphicFramePr>
        <p:xfrm>
          <a:off x="644591" y="1560917"/>
          <a:ext cx="759886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\n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Prelazak u novi red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Tabulator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Skok u novi red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\f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Nova stranica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\v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Vertikalni tabulator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2714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\n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Prelazak u novi red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19" y="2920439"/>
            <a:ext cx="4512563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646" y="4658049"/>
            <a:ext cx="4516708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3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62331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\t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Tabulator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2" y="3241629"/>
            <a:ext cx="5613986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4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spajanje </a:t>
            </a:r>
            <a:r>
              <a:rPr lang="hr-HR" sz="2400" dirty="0" err="1" smtClean="0"/>
              <a:t>stringova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0" y="1978462"/>
            <a:ext cx="5519647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0" y="3357663"/>
            <a:ext cx="6148250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34" y="5300462"/>
            <a:ext cx="8734044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22524" y="1287467"/>
            <a:ext cx="21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Zbrajanje - '+' 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22524" y="4736864"/>
            <a:ext cx="312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Multipliciranje – '*'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tekst, nepoznanica, matematička operacija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85" y="3206196"/>
            <a:ext cx="223176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86" y="1733207"/>
            <a:ext cx="2886761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123" y="1733207"/>
            <a:ext cx="2996886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123" y="3258365"/>
            <a:ext cx="3400228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85" y="4889496"/>
            <a:ext cx="2850702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122" y="4679184"/>
            <a:ext cx="4100052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5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Input</a:t>
            </a:r>
            <a:r>
              <a:rPr lang="hr-HR" sz="2400" dirty="0" smtClean="0"/>
              <a:t>() – unos podataka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7" y="2049050"/>
            <a:ext cx="2326142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7" y="4385325"/>
            <a:ext cx="4256924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5582925" y="213366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Upotreba naredbe </a:t>
            </a:r>
            <a:r>
              <a:rPr lang="hr-HR" sz="2400" b="1" dirty="0" smtClean="0">
                <a:solidFill>
                  <a:srgbClr val="7030A0"/>
                </a:solidFill>
              </a:rPr>
              <a:t>Input</a:t>
            </a:r>
            <a:r>
              <a:rPr lang="hr-HR" sz="2400" dirty="0" smtClean="0"/>
              <a:t> </a:t>
            </a:r>
            <a:r>
              <a:rPr lang="hr-HR" sz="2400" b="1" dirty="0" smtClean="0"/>
              <a:t>bez</a:t>
            </a:r>
            <a:r>
              <a:rPr lang="hr-HR" sz="2400" dirty="0" smtClean="0"/>
              <a:t> tekstualne upute</a:t>
            </a:r>
            <a:endParaRPr lang="hr-HR" sz="24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664715" y="4609906"/>
            <a:ext cx="32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Upotreba naredbe </a:t>
            </a:r>
            <a:r>
              <a:rPr lang="hr-HR" sz="2400" b="1" dirty="0" smtClean="0">
                <a:solidFill>
                  <a:srgbClr val="7030A0"/>
                </a:solidFill>
              </a:rPr>
              <a:t>Input</a:t>
            </a:r>
            <a:r>
              <a:rPr lang="hr-HR" sz="2400" dirty="0" smtClean="0"/>
              <a:t> </a:t>
            </a:r>
            <a:r>
              <a:rPr lang="hr-HR" sz="2400" b="1" dirty="0" smtClean="0"/>
              <a:t>sa</a:t>
            </a:r>
            <a:r>
              <a:rPr lang="hr-HR" sz="2400" dirty="0" smtClean="0"/>
              <a:t> tekstualnom uputom</a:t>
            </a:r>
            <a:endParaRPr lang="hr-HR" sz="24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Input</a:t>
            </a:r>
            <a:r>
              <a:rPr lang="hr-HR" sz="2400" dirty="0" smtClean="0"/>
              <a:t>() – unos brojeva – cijeli brojevi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2925" y="208271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Uočimo što se desilo kod ispisa!</a:t>
            </a:r>
            <a:endParaRPr lang="hr-HR" sz="24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3" y="1922168"/>
            <a:ext cx="4541518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2" y="4654696"/>
            <a:ext cx="550623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6117384" y="4694611"/>
            <a:ext cx="322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Upisani podatak je </a:t>
            </a:r>
            <a:r>
              <a:rPr lang="hr-HR" sz="2400" b="1" dirty="0" err="1" smtClean="0"/>
              <a:t>string</a:t>
            </a:r>
            <a:r>
              <a:rPr lang="hr-HR" sz="2400" dirty="0" smtClean="0"/>
              <a:t>, naredbom </a:t>
            </a:r>
            <a:r>
              <a:rPr lang="hr-HR" sz="2400" b="1" dirty="0" err="1" smtClean="0">
                <a:solidFill>
                  <a:srgbClr val="7030A0"/>
                </a:solidFill>
              </a:rPr>
              <a:t>int</a:t>
            </a:r>
            <a:r>
              <a:rPr lang="hr-HR" sz="2400" dirty="0" smtClean="0"/>
              <a:t> pretvaramo ga u broj.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69354" y="6134782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Naredbom </a:t>
            </a:r>
            <a:r>
              <a:rPr lang="hr-HR" sz="2400" b="1" dirty="0" err="1" smtClean="0">
                <a:solidFill>
                  <a:srgbClr val="7030A0"/>
                </a:solidFill>
              </a:rPr>
              <a:t>int</a:t>
            </a:r>
            <a:r>
              <a:rPr lang="hr-HR" sz="2400" b="1" dirty="0" smtClean="0">
                <a:solidFill>
                  <a:srgbClr val="7030A0"/>
                </a:solidFill>
              </a:rPr>
              <a:t> </a:t>
            </a:r>
            <a:r>
              <a:rPr lang="hr-HR" sz="2400" dirty="0" smtClean="0"/>
              <a:t>pretvara upisani </a:t>
            </a:r>
            <a:r>
              <a:rPr lang="hr-HR" sz="2400" b="1" i="1" dirty="0" err="1" smtClean="0"/>
              <a:t>string</a:t>
            </a:r>
            <a:r>
              <a:rPr lang="hr-HR" sz="2400" dirty="0" smtClean="0"/>
              <a:t> u cijeli broj.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07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0"/>
            <a:ext cx="1547796" cy="463166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Pravokutnik 1"/>
          <p:cNvSpPr/>
          <p:nvPr/>
        </p:nvSpPr>
        <p:spPr>
          <a:xfrm>
            <a:off x="153675" y="1021849"/>
            <a:ext cx="8885394" cy="993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Preuzimanje, instalacija, sučelje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programa, osnovne postavke 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interaktivnom sučelju (IDLE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110895" y="463166"/>
            <a:ext cx="447250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radionice -  </a:t>
            </a:r>
            <a:r>
              <a:rPr lang="hr-HR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hr-H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93055" y="2809529"/>
            <a:ext cx="4572000" cy="1380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Naredbe upisa i ispisa podataka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matematičke operacije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93055" y="4478082"/>
            <a:ext cx="4572000" cy="17756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grananja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 decimalnim brojevima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bez logičkog uvjeta – For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5081667" y="2809529"/>
            <a:ext cx="3867462" cy="1380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7.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s logičkim uvjetom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Koordinatna grafika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081667" y="4478082"/>
            <a:ext cx="3867912" cy="21707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8.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u programu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Jednostavni primjeri rješavani uz pomoć funkcija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1854951" y="2401243"/>
            <a:ext cx="4984394" cy="4875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editoru 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93715" y="2421721"/>
            <a:ext cx="8990325" cy="4436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4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Input</a:t>
            </a:r>
            <a:r>
              <a:rPr lang="hr-HR" sz="2400" dirty="0" smtClean="0"/>
              <a:t>() – unos </a:t>
            </a:r>
            <a:r>
              <a:rPr lang="hr-HR" sz="2400" u="sng" dirty="0" smtClean="0"/>
              <a:t>decimalnih</a:t>
            </a:r>
            <a:r>
              <a:rPr lang="hr-HR" sz="2400" dirty="0" smtClean="0"/>
              <a:t> brojeva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87361" y="5803743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Naredbom </a:t>
            </a:r>
            <a:r>
              <a:rPr lang="hr-HR" sz="2400" b="1" dirty="0" err="1" smtClean="0">
                <a:solidFill>
                  <a:srgbClr val="7030A0"/>
                </a:solidFill>
              </a:rPr>
              <a:t>float</a:t>
            </a:r>
            <a:r>
              <a:rPr lang="hr-HR" sz="2400" b="1" dirty="0" smtClean="0">
                <a:solidFill>
                  <a:srgbClr val="7030A0"/>
                </a:solidFill>
              </a:rPr>
              <a:t> </a:t>
            </a:r>
            <a:r>
              <a:rPr lang="hr-HR" sz="2400" dirty="0" smtClean="0"/>
              <a:t>pretvara upisani </a:t>
            </a:r>
            <a:r>
              <a:rPr lang="hr-HR" sz="2400" b="1" i="1" dirty="0" err="1" smtClean="0"/>
              <a:t>string</a:t>
            </a:r>
            <a:r>
              <a:rPr lang="hr-HR" sz="2400" dirty="0" smtClean="0"/>
              <a:t> u decimalni broj.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7" y="1845328"/>
            <a:ext cx="7024916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97656" y="44195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4" y="628023"/>
            <a:ext cx="8241115" cy="5634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4017818" y="1447974"/>
            <a:ext cx="451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Pisanje programa započinjemo tako da u </a:t>
            </a:r>
            <a:r>
              <a:rPr lang="hr-HR" sz="2400" dirty="0" err="1" smtClean="0"/>
              <a:t>Shell</a:t>
            </a:r>
            <a:r>
              <a:rPr lang="hr-HR" sz="2400" dirty="0" smtClean="0"/>
              <a:t> prozoru pokrenemo novu datoteku </a:t>
            </a:r>
          </a:p>
          <a:p>
            <a:r>
              <a:rPr lang="hr-HR" sz="2400" b="1" i="1" dirty="0" smtClean="0"/>
              <a:t>File </a:t>
            </a:r>
            <a:r>
              <a:rPr lang="hr-HR" sz="2400" b="1" i="1" dirty="0" smtClean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programa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/>
          <p:cNvGrpSpPr/>
          <p:nvPr/>
        </p:nvGrpSpPr>
        <p:grpSpPr>
          <a:xfrm>
            <a:off x="2449891" y="1050080"/>
            <a:ext cx="6552381" cy="5409524"/>
            <a:chOff x="2449891" y="1050080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9891" y="1050080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3034146" y="3000029"/>
              <a:ext cx="5497614" cy="830997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Otvara se prozor </a:t>
              </a:r>
              <a:r>
                <a:rPr lang="hr-HR" sz="2400" b="1" i="1" dirty="0" err="1" smtClean="0"/>
                <a:t>Python</a:t>
              </a:r>
              <a:r>
                <a:rPr lang="hr-HR" sz="2400" dirty="0" smtClean="0"/>
                <a:t> </a:t>
              </a:r>
              <a:r>
                <a:rPr lang="hr-HR" sz="2400" b="1" dirty="0" smtClean="0"/>
                <a:t>editora</a:t>
              </a:r>
              <a:r>
                <a:rPr lang="hr-HR" sz="2400" dirty="0" smtClean="0"/>
                <a:t> gdje započinjemo s pisanjem programskog koda 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1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programa – prvi program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6" y="636291"/>
            <a:ext cx="8262945" cy="59307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99" y="1053012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789" y="2896685"/>
            <a:ext cx="3019477" cy="20819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94" y="498444"/>
            <a:ext cx="7945555" cy="501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rgbClr val="7030A0"/>
                </a:solidFill>
              </a:rPr>
              <a:t> 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rgbClr val="7030A0"/>
                </a:solidFill>
              </a:rPr>
              <a:t>od 5. do 8. razreda</a:t>
            </a:r>
            <a:endParaRPr lang="hr-HR" sz="2800" b="1" spc="300" dirty="0">
              <a:solidFill>
                <a:srgbClr val="7030A0"/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39432"/>
              </p:ext>
            </p:extLst>
          </p:nvPr>
        </p:nvGraphicFramePr>
        <p:xfrm>
          <a:off x="772731" y="1246909"/>
          <a:ext cx="7469747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23565"/>
                <a:gridCol w="2446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Ispis podataka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print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Upis podataka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input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Rad s cijelim brojem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Cjelobrojno dijeljenje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Broj =</a:t>
                      </a:r>
                      <a:r>
                        <a:rPr lang="hr-HR" sz="2400" baseline="0" dirty="0" smtClean="0"/>
                        <a:t> 5 // 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Modul – ostatak prilikom</a:t>
                      </a:r>
                      <a:r>
                        <a:rPr lang="hr-HR" sz="2400" baseline="0" dirty="0" smtClean="0"/>
                        <a:t> dijeljenja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50017" y="1017331"/>
            <a:ext cx="864396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1.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Napišite program koji učitava dva broja i računa njihov zbroj.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Upiti za pribrojnike su oblika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prvog broja  A: "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".</a:t>
            </a:r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Rezultat zbrajanja ispisuje se u obliku: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"Rezultat zbrajanja" &lt;&lt;A&gt;&gt; " i " &lt;&lt;B&gt;&gt; " je:" &lt;&lt;Zbroj&gt;&gt;. 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5632" b="16432"/>
          <a:stretch/>
        </p:blipFill>
        <p:spPr>
          <a:xfrm>
            <a:off x="492077" y="661383"/>
            <a:ext cx="8027809" cy="491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a 12"/>
          <p:cNvGrpSpPr/>
          <p:nvPr/>
        </p:nvGrpSpPr>
        <p:grpSpPr>
          <a:xfrm>
            <a:off x="2162629" y="2016193"/>
            <a:ext cx="3479471" cy="369332"/>
            <a:chOff x="2162629" y="2016193"/>
            <a:chExt cx="3479471" cy="369332"/>
          </a:xfrm>
        </p:grpSpPr>
        <p:sp>
          <p:nvSpPr>
            <p:cNvPr id="8" name="TekstniOkvir 7"/>
            <p:cNvSpPr txBox="1"/>
            <p:nvPr/>
          </p:nvSpPr>
          <p:spPr>
            <a:xfrm>
              <a:off x="3501899" y="2016193"/>
              <a:ext cx="214020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Prazan red kod ispisa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Ravni poveznik sa strelicom 9"/>
            <p:cNvCxnSpPr>
              <a:stCxn id="8" idx="1"/>
            </p:cNvCxnSpPr>
            <p:nvPr/>
          </p:nvCxnSpPr>
          <p:spPr>
            <a:xfrm flipH="1">
              <a:off x="2162629" y="2200859"/>
              <a:ext cx="13392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8" y="1338787"/>
            <a:ext cx="7726434" cy="4523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977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0837" y="892129"/>
            <a:ext cx="8915875" cy="293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2.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učitava dva broja i od prvoga (A) oduzima  drugi (B).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Upisi brojeva su oblika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prvog broja  A: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Rezultat oduzimanja ispisuje se u obliku: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Rezultat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oduzimanja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&lt;&lt;A&gt;&gt;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&lt;&lt;B&gt;&gt;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je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&lt;&lt;Razlika&gt;&gt;.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75"/>
          <a:stretch/>
        </p:blipFill>
        <p:spPr>
          <a:xfrm>
            <a:off x="294865" y="1298422"/>
            <a:ext cx="8547817" cy="341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lačić s crtom 2 19"/>
          <p:cNvSpPr/>
          <p:nvPr/>
        </p:nvSpPr>
        <p:spPr>
          <a:xfrm flipH="1">
            <a:off x="3981671" y="5017096"/>
            <a:ext cx="2171714" cy="13949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966"/>
              <a:gd name="adj6" fmla="val -65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Ispis direktnog računanja bez spremanja rezultata u nepoznanicu</a:t>
            </a:r>
            <a:endParaRPr lang="hr-HR" dirty="0">
              <a:solidFill>
                <a:srgbClr val="FF000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551543" y="1863139"/>
            <a:ext cx="7476590" cy="632085"/>
            <a:chOff x="612650" y="2087269"/>
            <a:chExt cx="7476590" cy="632085"/>
          </a:xfrm>
        </p:grpSpPr>
        <p:sp>
          <p:nvSpPr>
            <p:cNvPr id="16" name="TekstniOkvir 15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Pisanje komentara započinjemo mrežicom '#'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Ravni poveznik sa strelicom 16"/>
            <p:cNvCxnSpPr>
              <a:stCxn id="16" idx="1"/>
            </p:cNvCxnSpPr>
            <p:nvPr/>
          </p:nvCxnSpPr>
          <p:spPr>
            <a:xfrm flipH="1" flipV="1">
              <a:off x="612650" y="2087269"/>
              <a:ext cx="3078848" cy="4474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91" y="4717144"/>
            <a:ext cx="4656402" cy="183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110837" y="892129"/>
            <a:ext cx="8915875" cy="1523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3.</a:t>
            </a:r>
            <a:endParaRPr lang="hr-HR" sz="2400" b="1" dirty="0">
              <a:solidFill>
                <a:srgbClr val="00B0F0"/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će izračunati koliko bi bilo razrednih odjela 5. razreda od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102 učenika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, ako bi svaki odjel imao po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24 učenika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te koliko bi učenika ostalo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 ne raspoređeno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" y="908171"/>
            <a:ext cx="8905493" cy="475488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681838" y="3673642"/>
            <a:ext cx="3307257" cy="16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49754" y="2133600"/>
            <a:ext cx="3932899" cy="561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1" y="592110"/>
            <a:ext cx="8786418" cy="56322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Primjeri</a:t>
            </a:r>
            <a:endParaRPr lang="hr-HR" sz="2400" dirty="0"/>
          </a:p>
        </p:txBody>
      </p:sp>
      <p:sp>
        <p:nvSpPr>
          <p:cNvPr id="12" name="Pravokutnik 11"/>
          <p:cNvSpPr/>
          <p:nvPr/>
        </p:nvSpPr>
        <p:spPr>
          <a:xfrm>
            <a:off x="138546" y="1075122"/>
            <a:ext cx="8915875" cy="5247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Napiši program koji računa površinu pravokutnika</a:t>
            </a:r>
            <a:r>
              <a:rPr lang="hr-HR" sz="2000" dirty="0" smtClean="0">
                <a:solidFill>
                  <a:srgbClr val="6DFFA5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Napiši program koji računa opseg pravokutnika.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Provjeri kolika je rezolucija monitora za  kojim radiš, te napravi program koji će izračunati koliko točkica (</a:t>
            </a:r>
            <a:r>
              <a:rPr lang="hr-HR" sz="2000" dirty="0" err="1" smtClean="0">
                <a:solidFill>
                  <a:schemeClr val="accent2">
                    <a:lumMod val="50000"/>
                  </a:schemeClr>
                </a:solidFill>
              </a:rPr>
              <a:t>piksela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 ima taj monitor. (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Npr.: 1366 x 768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Napravi program koji učitava broj sati, te izračunava i ispisuje koliko je to minuta.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Napravi program koji učitava koliko si rođendana do sada proslavio i računa koliko je dana prošlo od dana tvojeg rođenja do zadnjeg rođendana. Koristi se podatkom da godina ima 365 dana.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Napravi program koji računa koliko možeš kupiti čokolada, ako imaš 50 Kn, a cijena jedne čokolade je 7.11 Kn, te koliko bi Kn ostalo.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Napravi program koji učitava podatak koliko imaš Kuna, te računa koliko možeš kupiti čokolada, ako je cijena jedne čokolade X Kn.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Napravi program koji učitava koliko imaš sati nastave u danu, te računa i ispisuje podatak koliko je to minuta.   </a:t>
            </a:r>
          </a:p>
        </p:txBody>
      </p:sp>
    </p:spTree>
    <p:extLst>
      <p:ext uri="{BB962C8B-B14F-4D97-AF65-F5344CB8AC3E}">
        <p14:creationId xmlns:p14="http://schemas.microsoft.com/office/powerpoint/2010/main" val="31623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75665"/>
              </p:ext>
            </p:extLst>
          </p:nvPr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Naredba grananja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 smtClean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</a:t>
                      </a:r>
                      <a:r>
                        <a:rPr lang="hr-HR" sz="2400" dirty="0" smtClean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 smtClean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</a:t>
                      </a:r>
                      <a:r>
                        <a:rPr lang="hr-HR" sz="2400" dirty="0" smtClean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  <a:endParaRPr lang="hr-HR" sz="2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  <a:endParaRPr lang="hr-HR" sz="2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Rad s decimalnim brojevima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Broj = </a:t>
                      </a:r>
                      <a:r>
                        <a:rPr lang="hr-HR" sz="2400" dirty="0" err="1" smtClean="0"/>
                        <a:t>float</a:t>
                      </a:r>
                      <a:r>
                        <a:rPr lang="hr-HR" sz="2400" dirty="0" smtClean="0"/>
                        <a:t> (3.45)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8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Instalacija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9" y="2123058"/>
            <a:ext cx="8595360" cy="271638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64718" y="1259462"/>
            <a:ext cx="389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www.python.org/downloads/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9" y="3657599"/>
            <a:ext cx="7024138" cy="11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82028"/>
              </p:ext>
            </p:extLst>
          </p:nvPr>
        </p:nvGraphicFramePr>
        <p:xfrm>
          <a:off x="471714" y="1769423"/>
          <a:ext cx="8299938" cy="301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640080"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 smtClean="0"/>
                        <a:t> uvjet: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</a:t>
                      </a: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elif</a:t>
                      </a:r>
                      <a:r>
                        <a:rPr lang="hr-HR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hr-HR" sz="2400" dirty="0" smtClean="0"/>
                        <a:t>uvjet:</a:t>
                      </a:r>
                      <a:endParaRPr lang="hr-HR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       </a:t>
                      </a: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rgbClr val="7030A0"/>
                          </a:solidFill>
                        </a:rPr>
                        <a:t>           </a:t>
                      </a: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Moramo paziti na strukturno pisanje.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033493" y="531075"/>
            <a:ext cx="3642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3200" dirty="0" err="1" smtClean="0"/>
              <a:t>if</a:t>
            </a:r>
            <a:r>
              <a:rPr lang="hr-HR" sz="3200" dirty="0" smtClean="0"/>
              <a:t> - naredba </a:t>
            </a:r>
            <a:r>
              <a:rPr lang="hr-HR" sz="3200" dirty="0"/>
              <a:t>grananja</a:t>
            </a:r>
          </a:p>
        </p:txBody>
      </p:sp>
    </p:spTree>
    <p:extLst>
      <p:ext uri="{BB962C8B-B14F-4D97-AF65-F5344CB8AC3E}">
        <p14:creationId xmlns:p14="http://schemas.microsoft.com/office/powerpoint/2010/main" val="27907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59999"/>
              </p:ext>
            </p:extLst>
          </p:nvPr>
        </p:nvGraphicFramePr>
        <p:xfrm>
          <a:off x="471714" y="1334000"/>
          <a:ext cx="8299938" cy="496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60057"/>
                <a:gridCol w="4939881"/>
              </a:tblGrid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n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 nije posebno zadana početna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vrijednost k</a:t>
                      </a: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ontrolna nepoznanica uvijek se kreće od 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nule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ide do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nije sastavni dio niza. 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 je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0, 1, 2, 3, 4</a:t>
                      </a: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a, n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Možemo zadati početnu vrijednost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kontrolne nepoznanice. Ako je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= 5, n = 10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5, 6, 7, 8, 9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2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a, b, k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Možemo zadati korak kretanja kroz petlju 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Ako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petlja ide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unantrag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 onda je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negativan broj</a:t>
                      </a:r>
                      <a:endParaRPr lang="hr-H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033493" y="531075"/>
            <a:ext cx="4374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3200" dirty="0" smtClean="0"/>
              <a:t>for - naredba ponavljanja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748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</a:p>
          <a:p>
            <a:pPr algn="ctr"/>
            <a:r>
              <a:rPr lang="hr-HR" sz="2400" b="1" spc="300" dirty="0" err="1" smtClean="0">
                <a:solidFill>
                  <a:srgbClr val="FF0000"/>
                </a:solidFill>
              </a:rPr>
              <a:t>If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0" y="3055819"/>
            <a:ext cx="8436757" cy="248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38547" y="1024561"/>
            <a:ext cx="8744196" cy="1569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Primjer provjere upisa traženog podatka.</a:t>
            </a:r>
          </a:p>
          <a:p>
            <a:endParaRPr lang="hr-HR" sz="2400" dirty="0" smtClean="0"/>
          </a:p>
          <a:p>
            <a:r>
              <a:rPr lang="hr-HR" sz="2400" dirty="0" smtClean="0"/>
              <a:t>Napravi program koji će od korisnika tražiti upis broja 5 i provjeriti da li je upisan traženi broj.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87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</a:p>
          <a:p>
            <a:pPr algn="ctr"/>
            <a:r>
              <a:rPr lang="hr-HR" sz="2400" b="1" spc="300" dirty="0" err="1" smtClean="0">
                <a:solidFill>
                  <a:srgbClr val="FF0000"/>
                </a:solidFill>
              </a:rPr>
              <a:t>If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21"/>
          <a:stretch/>
        </p:blipFill>
        <p:spPr>
          <a:xfrm>
            <a:off x="701612" y="1098198"/>
            <a:ext cx="7687645" cy="476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9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2" y="1289504"/>
            <a:ext cx="79751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- 4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1" y="1109423"/>
            <a:ext cx="7673898" cy="443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8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- 5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3" y="1190170"/>
            <a:ext cx="7776115" cy="41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4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- 6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138547" y="888542"/>
            <a:ext cx="881983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/>
                </a:solidFill>
              </a:rPr>
              <a:t>Napiši program koji će učitava veličine stranica četverokuta. Program uspoređuje vrijednosti stranica i 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ispisuje da li se radi o kvadratu ili o pravokutniku.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888542"/>
            <a:ext cx="8583001" cy="523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1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- 7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hr-HR" sz="2400" dirty="0" smtClean="0">
                <a:solidFill>
                  <a:schemeClr val="tx1"/>
                </a:solidFill>
              </a:rPr>
              <a:t>Napiši program  koji  učitava dva broja (A, B), te uvijek oduzima od većeg broja manji.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5" y="1107481"/>
            <a:ext cx="8299412" cy="491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5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- 8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hr-HR" sz="2400" dirty="0" smtClean="0">
                <a:solidFill>
                  <a:srgbClr val="00B0F0"/>
                </a:solidFill>
              </a:rPr>
              <a:t>Napiši program koji će od učitana dva broja prepoznati koji je veći i za koliko.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34888" b="1"/>
          <a:stretch/>
        </p:blipFill>
        <p:spPr>
          <a:xfrm>
            <a:off x="442072" y="2409372"/>
            <a:ext cx="8234098" cy="338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Pokretanje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100674" y="910253"/>
            <a:ext cx="8937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dirty="0" smtClean="0">
                <a:solidFill>
                  <a:srgbClr val="FF0000"/>
                </a:solidFill>
              </a:rPr>
              <a:t>Start 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100" i="1" dirty="0" smtClean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i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2100" i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21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3.4.3  IDLE 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09" y="2158018"/>
            <a:ext cx="6982901" cy="430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494419" y="4046466"/>
            <a:ext cx="6150080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Python</a:t>
            </a:r>
            <a:r>
              <a:rPr lang="hr-HR" sz="2400" b="1" dirty="0" smtClean="0"/>
              <a:t> 3.4.3 </a:t>
            </a:r>
            <a:r>
              <a:rPr lang="hr-HR" sz="2400" b="1" dirty="0" err="1" smtClean="0"/>
              <a:t>Shell</a:t>
            </a:r>
            <a:r>
              <a:rPr lang="hr-HR" sz="2400" b="1" dirty="0" smtClean="0"/>
              <a:t> </a:t>
            </a:r>
            <a:r>
              <a:rPr lang="hr-HR" sz="2400" dirty="0" smtClean="0"/>
              <a:t>– </a:t>
            </a:r>
            <a:r>
              <a:rPr lang="hr-HR" sz="2800" dirty="0" smtClean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039120" y="1589252"/>
            <a:ext cx="506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002060"/>
                </a:solidFill>
              </a:rPr>
              <a:t>IDLE </a:t>
            </a:r>
            <a:r>
              <a:rPr lang="hr-HR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>
                <a:solidFill>
                  <a:srgbClr val="002060"/>
                </a:solidFill>
              </a:rPr>
              <a:t>(</a:t>
            </a:r>
            <a:r>
              <a:rPr lang="hr-HR" sz="2000" b="1" dirty="0" err="1">
                <a:solidFill>
                  <a:srgbClr val="002060"/>
                </a:solidFill>
              </a:rPr>
              <a:t>I</a:t>
            </a:r>
            <a:r>
              <a:rPr lang="hr-HR" sz="2000" dirty="0" err="1">
                <a:solidFill>
                  <a:srgbClr val="002060"/>
                </a:solidFill>
              </a:rPr>
              <a:t>ntegrated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D</a:t>
            </a:r>
            <a:r>
              <a:rPr lang="hr-HR" sz="2000" dirty="0" err="1">
                <a:solidFill>
                  <a:srgbClr val="002060"/>
                </a:solidFill>
              </a:rPr>
              <a:t>eve</a:t>
            </a:r>
            <a:r>
              <a:rPr lang="hr-HR" sz="2000" b="1" dirty="0" err="1">
                <a:solidFill>
                  <a:srgbClr val="002060"/>
                </a:solidFill>
              </a:rPr>
              <a:t>L</a:t>
            </a:r>
            <a:r>
              <a:rPr lang="hr-HR" sz="2000" dirty="0" err="1">
                <a:solidFill>
                  <a:srgbClr val="002060"/>
                </a:solidFill>
              </a:rPr>
              <a:t>opment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E</a:t>
            </a:r>
            <a:r>
              <a:rPr lang="hr-HR" sz="2000" dirty="0" err="1">
                <a:solidFill>
                  <a:srgbClr val="002060"/>
                </a:solidFill>
              </a:rPr>
              <a:t>nviroment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7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- 9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hr-HR" sz="2400" dirty="0" smtClean="0">
                <a:solidFill>
                  <a:schemeClr val="tx1"/>
                </a:solidFill>
              </a:rPr>
              <a:t>Napiši program koji će ispisati sve neparne brojeve u intervalu od 1 – 30. Ispiši brojeve u jednom redu razdvojene zarezom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63862" r="11910"/>
          <a:stretch/>
        </p:blipFill>
        <p:spPr>
          <a:xfrm>
            <a:off x="804262" y="2634158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07" y="5186752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2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- 10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62896" y="914300"/>
            <a:ext cx="864396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hr-HR" sz="2400" dirty="0" smtClean="0">
                <a:solidFill>
                  <a:srgbClr val="00B0F0"/>
                </a:solidFill>
              </a:rPr>
              <a:t>Napiši program koji će ispisati sve parne dvoznamenkaste brojeve u intervalu od  42 – 8. Brojevi neka budu ispisani u redu, međusobno razdvojeni zarezom.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60032" r="37517"/>
          <a:stretch/>
        </p:blipFill>
        <p:spPr>
          <a:xfrm>
            <a:off x="1553780" y="2902856"/>
            <a:ext cx="6062197" cy="14949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1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- 11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035429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hr-HR" sz="2400" dirty="0" smtClean="0">
                <a:solidFill>
                  <a:schemeClr val="tx1"/>
                </a:solidFill>
              </a:rPr>
              <a:t>Napravi program koji računa i ispisuje zbroj svih brojeva od 1 – 100.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997" t="33442" r="3622" b="14319"/>
          <a:stretch/>
        </p:blipFill>
        <p:spPr>
          <a:xfrm>
            <a:off x="567869" y="2157538"/>
            <a:ext cx="7982504" cy="268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926" y="5133793"/>
            <a:ext cx="5592821" cy="133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3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- 12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hr-HR" sz="2000" dirty="0" smtClean="0">
                <a:solidFill>
                  <a:schemeClr val="tx1"/>
                </a:solidFill>
              </a:rPr>
              <a:t>Napravi program koji ispisuje brojeve u intervalu od N do M 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27928" r="7460" b="25315"/>
          <a:stretch/>
        </p:blipFill>
        <p:spPr>
          <a:xfrm>
            <a:off x="211845" y="2100858"/>
            <a:ext cx="8669259" cy="19921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28" y="4596140"/>
            <a:ext cx="7264356" cy="162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- 13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hr-HR" sz="2400" dirty="0" smtClean="0">
                <a:solidFill>
                  <a:srgbClr val="00B0F0"/>
                </a:solidFill>
              </a:rPr>
              <a:t>Napravi program koji u intervalu od 5 – 75 ispisuje sve brojeve djeljive sa 6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235" t="37077" r="43883" b="17103"/>
          <a:stretch/>
        </p:blipFill>
        <p:spPr>
          <a:xfrm>
            <a:off x="537027" y="2634158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b="7951"/>
          <a:stretch/>
        </p:blipFill>
        <p:spPr>
          <a:xfrm>
            <a:off x="6874905" y="2275842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1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- 14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hr-HR" sz="2400" dirty="0" smtClean="0">
                <a:solidFill>
                  <a:srgbClr val="00B0F0"/>
                </a:solidFill>
              </a:rPr>
              <a:t>Napravi program koji će prebrojati koliko u intervalu od 1 – 100 ima brojeva djeljivih sa x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774" t="34129" r="1843" b="15611"/>
          <a:stretch/>
        </p:blipFill>
        <p:spPr>
          <a:xfrm>
            <a:off x="-2" y="2346905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b="31970"/>
          <a:stretch/>
        </p:blipFill>
        <p:spPr>
          <a:xfrm>
            <a:off x="910192" y="4962844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6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05612"/>
              </p:ext>
            </p:extLst>
          </p:nvPr>
        </p:nvGraphicFramePr>
        <p:xfrm>
          <a:off x="326776" y="1689288"/>
          <a:ext cx="8299938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Petlja s logičkim uvjetom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uvjet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hr-HR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Petlja se izvršava </a:t>
                      </a:r>
                      <a:r>
                        <a:rPr lang="hr-HR" sz="2400" b="1" dirty="0" smtClean="0"/>
                        <a:t>sve dok je uvjet zadovoljen</a:t>
                      </a:r>
                      <a:r>
                        <a:rPr lang="hr-HR" sz="2400" dirty="0" smtClean="0"/>
                        <a:t>.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=0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while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broj&lt;= 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(broj, end=', ')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broj = broj +1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830997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će učitavati i zbrajati brojeve sve dok zbroj ne postane veći od 35.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38437" r="34231"/>
          <a:stretch/>
        </p:blipFill>
        <p:spPr>
          <a:xfrm>
            <a:off x="87703" y="2069738"/>
            <a:ext cx="5492996" cy="248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539" y="4293606"/>
            <a:ext cx="3521883" cy="232944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1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156966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8288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učitava i zbraja brojeve sve dok za učitani broj ne upišemo negativan broj. Nakon upisa znaka nula program ispisuje rezultat zbrajanja. </a:t>
            </a:r>
            <a:b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hr-HR" sz="2400" kern="0" dirty="0" smtClean="0">
                <a:solidFill>
                  <a:srgbClr val="7030A0"/>
                </a:solidFill>
                <a:latin typeface="Calibri"/>
              </a:rPr>
              <a:t>Negativan broj se "ne dodaje" zbroju. 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901" t="48050" r="43708"/>
          <a:stretch/>
        </p:blipFill>
        <p:spPr>
          <a:xfrm>
            <a:off x="138547" y="2806591"/>
            <a:ext cx="4862287" cy="24201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43" y="4083764"/>
            <a:ext cx="3827318" cy="2286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4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156966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će na početku tražiti unos nekog broja N. Program će tada zbrojiti sve parne brojeve od 1 do tog broja. Upotrijebi naredbe za petlju s logičkim uvjetom. Provjeri ispravnost rezultata iz donje tablice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464" t="42155" r="17646"/>
          <a:stretch/>
        </p:blipFill>
        <p:spPr>
          <a:xfrm>
            <a:off x="138547" y="2704335"/>
            <a:ext cx="7213600" cy="247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51496"/>
          <a:stretch/>
        </p:blipFill>
        <p:spPr bwMode="auto">
          <a:xfrm>
            <a:off x="629540" y="5250873"/>
            <a:ext cx="7758300" cy="12919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r="1899" b="30492"/>
          <a:stretch/>
        </p:blipFill>
        <p:spPr>
          <a:xfrm>
            <a:off x="2923048" y="5250872"/>
            <a:ext cx="5989985" cy="97691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03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Podešavanje  sučelja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42" y="1367091"/>
            <a:ext cx="4684217" cy="526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48039" y="3181081"/>
            <a:ext cx="37606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Razmak između slova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4" y="886051"/>
            <a:ext cx="3774640" cy="16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- 4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269067" y="1066782"/>
            <a:ext cx="8643966" cy="461665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ispisuje sve djelitelje</a:t>
            </a:r>
            <a:r>
              <a:rPr kumimoji="0" lang="hr-HR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upisanog broja X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326" t="34378" r="51088" b="5593"/>
          <a:stretch/>
        </p:blipFill>
        <p:spPr>
          <a:xfrm>
            <a:off x="269067" y="1888298"/>
            <a:ext cx="5161592" cy="2248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b="21409"/>
          <a:stretch/>
        </p:blipFill>
        <p:spPr>
          <a:xfrm>
            <a:off x="5575222" y="4708736"/>
            <a:ext cx="2960911" cy="124212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4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61950" y="123369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Grafički prozor u </a:t>
            </a:r>
            <a:r>
              <a:rPr lang="hr-HR" sz="2400" dirty="0" err="1" smtClean="0"/>
              <a:t>Pythonu</a:t>
            </a:r>
            <a:r>
              <a:rPr lang="hr-HR" sz="2400" dirty="0" smtClean="0"/>
              <a:t> velik je 600 x 600 </a:t>
            </a:r>
            <a:r>
              <a:rPr lang="hr-HR" sz="2400" dirty="0" err="1" smtClean="0"/>
              <a:t>px</a:t>
            </a:r>
            <a:r>
              <a:rPr lang="hr-HR" sz="2400" dirty="0" smtClean="0"/>
              <a:t>, možemo ga usporediti sa koordinatnim sustavom  sa središtem u ishodištu</a:t>
            </a:r>
            <a:endParaRPr lang="hr-HR" sz="2400" dirty="0"/>
          </a:p>
        </p:txBody>
      </p:sp>
      <p:grpSp>
        <p:nvGrpSpPr>
          <p:cNvPr id="14" name="Grupa 13"/>
          <p:cNvGrpSpPr/>
          <p:nvPr/>
        </p:nvGrpSpPr>
        <p:grpSpPr>
          <a:xfrm>
            <a:off x="2481943" y="2184048"/>
            <a:ext cx="4585501" cy="3984524"/>
            <a:chOff x="3024419" y="1878568"/>
            <a:chExt cx="4092519" cy="3557579"/>
          </a:xfrm>
        </p:grpSpPr>
        <p:sp>
          <p:nvSpPr>
            <p:cNvPr id="10" name="TekstniOkvir 9"/>
            <p:cNvSpPr txBox="1"/>
            <p:nvPr/>
          </p:nvSpPr>
          <p:spPr>
            <a:xfrm>
              <a:off x="4143374" y="1878568"/>
              <a:ext cx="895350" cy="32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rgbClr val="7030A0"/>
                  </a:solidFill>
                </a:rPr>
                <a:t>600 </a:t>
              </a:r>
              <a:r>
                <a:rPr lang="hr-HR" dirty="0" err="1" smtClean="0">
                  <a:solidFill>
                    <a:srgbClr val="7030A0"/>
                  </a:solidFill>
                </a:rPr>
                <a:t>px</a:t>
              </a:r>
              <a:endParaRPr lang="hr-HR" dirty="0">
                <a:solidFill>
                  <a:srgbClr val="7030A0"/>
                </a:solidFill>
              </a:endParaRP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3024419" y="2215634"/>
              <a:ext cx="4092519" cy="3220513"/>
              <a:chOff x="3024419" y="2215634"/>
              <a:chExt cx="4092519" cy="3220513"/>
            </a:xfrm>
          </p:grpSpPr>
          <p:pic>
            <p:nvPicPr>
              <p:cNvPr id="3" name="Slika 2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419" y="2663905"/>
                <a:ext cx="2743200" cy="274320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cxnSp>
            <p:nvCxnSpPr>
              <p:cNvPr id="9" name="Ravni poveznik sa strelicom 8"/>
              <p:cNvCxnSpPr/>
              <p:nvPr/>
            </p:nvCxnSpPr>
            <p:spPr>
              <a:xfrm>
                <a:off x="3024419" y="2215634"/>
                <a:ext cx="274320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ni poveznik sa strelicom 10"/>
              <p:cNvCxnSpPr/>
              <p:nvPr/>
            </p:nvCxnSpPr>
            <p:spPr>
              <a:xfrm rot="5400000">
                <a:off x="4840464" y="4064547"/>
                <a:ext cx="274320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niOkvir 11"/>
              <p:cNvSpPr txBox="1"/>
              <p:nvPr/>
            </p:nvSpPr>
            <p:spPr>
              <a:xfrm>
                <a:off x="6221588" y="3850839"/>
                <a:ext cx="895350" cy="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solidFill>
                      <a:srgbClr val="7030A0"/>
                    </a:solidFill>
                  </a:rPr>
                  <a:t>600 </a:t>
                </a:r>
                <a:r>
                  <a:rPr lang="hr-HR" dirty="0" err="1" smtClean="0">
                    <a:solidFill>
                      <a:srgbClr val="7030A0"/>
                    </a:solidFill>
                  </a:rPr>
                  <a:t>px</a:t>
                </a:r>
                <a:endParaRPr lang="hr-HR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5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38547" y="1233699"/>
            <a:ext cx="890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svojstva kornjače u grafičkom sustavu su pozicija i orijentacija određene koordinatama x i y.  Orijentacija olovke određena je brojem stupnjeva u odnosu na vrh koji je okrenut u desno. 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309" y="2945262"/>
            <a:ext cx="3400241" cy="31479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 r="28377" b="60234"/>
          <a:stretch/>
        </p:blipFill>
        <p:spPr bwMode="auto">
          <a:xfrm>
            <a:off x="6436179" y="4345072"/>
            <a:ext cx="1100015" cy="34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6" r="23652" b="39202"/>
          <a:stretch/>
        </p:blipFill>
        <p:spPr bwMode="auto">
          <a:xfrm>
            <a:off x="4002515" y="2434028"/>
            <a:ext cx="1172586" cy="39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7" r="21410" b="18979"/>
          <a:stretch/>
        </p:blipFill>
        <p:spPr bwMode="auto">
          <a:xfrm>
            <a:off x="1449093" y="4345072"/>
            <a:ext cx="1207021" cy="3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2" r="22707"/>
          <a:stretch/>
        </p:blipFill>
        <p:spPr bwMode="auto">
          <a:xfrm>
            <a:off x="3988001" y="6212575"/>
            <a:ext cx="1187100" cy="38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79170"/>
              </p:ext>
            </p:extLst>
          </p:nvPr>
        </p:nvGraphicFramePr>
        <p:xfrm>
          <a:off x="360340" y="1344574"/>
          <a:ext cx="8299938" cy="518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92710"/>
                <a:gridCol w="3307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Poziva grafički zaslon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turtle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import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dirty="0" smtClean="0"/>
                        <a:t>Postavljanje kornjače na poziciju </a:t>
                      </a:r>
                      <a:r>
                        <a:rPr lang="hr-HR" sz="2400" dirty="0" err="1" smtClean="0"/>
                        <a:t>x,y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goto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x,y</a:t>
                      </a:r>
                      <a:r>
                        <a:rPr lang="hr-HR" sz="2400" dirty="0" smtClean="0"/>
                        <a:t>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setpos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x,y</a:t>
                      </a:r>
                      <a:r>
                        <a:rPr lang="hr-HR" sz="2400" dirty="0" smtClean="0"/>
                        <a:t>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setposition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x,y</a:t>
                      </a:r>
                      <a:r>
                        <a:rPr lang="hr-HR" sz="2400" dirty="0" smtClean="0"/>
                        <a:t>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Postavljanje koordinate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Postavljanje koordinate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(y)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Usmjeravanje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setheading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  <a:p>
                      <a:pPr marL="0" marR="0" lvl="2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91331"/>
              </p:ext>
            </p:extLst>
          </p:nvPr>
        </p:nvGraphicFramePr>
        <p:xfrm>
          <a:off x="341290" y="1818014"/>
          <a:ext cx="8299938" cy="3718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Pokaži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kornjaču / Sakrij kornjaču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st()  / 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Vrati u početni položaj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Briše ekran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Skreni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lijevo / desno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(x)   /   rt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Podigni / spusti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olovku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/   </a:t>
                      </a:r>
                      <a:r>
                        <a:rPr lang="hr-HR" sz="2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</a:t>
            </a:r>
            <a:r>
              <a:rPr lang="hr-HR" sz="2800" i="1" dirty="0" smtClean="0">
                <a:solidFill>
                  <a:srgbClr val="0070C0"/>
                </a:solidFill>
              </a:rPr>
              <a:t>grafika - naredne </a:t>
            </a:r>
            <a:r>
              <a:rPr lang="hr-HR" sz="2800" i="1" dirty="0">
                <a:solidFill>
                  <a:srgbClr val="0070C0"/>
                </a:solidFill>
              </a:rPr>
              <a:t>za rad s </a:t>
            </a:r>
            <a:r>
              <a:rPr lang="hr-HR" sz="2800" i="1" dirty="0" smtClean="0">
                <a:solidFill>
                  <a:srgbClr val="0070C0"/>
                </a:solidFill>
              </a:rPr>
              <a:t>kornjačom</a:t>
            </a:r>
            <a:endParaRPr lang="hr-H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47227"/>
              </p:ext>
            </p:extLst>
          </p:nvPr>
        </p:nvGraphicFramePr>
        <p:xfrm>
          <a:off x="341290" y="1877974"/>
          <a:ext cx="8299938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36035"/>
                <a:gridCol w="4563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Kretanje naprijed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Kretanje u natrag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bk</a:t>
                      </a:r>
                      <a:r>
                        <a:rPr lang="hr-HR" sz="2400" dirty="0" smtClean="0"/>
                        <a:t> (x)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Ponavljanje naredbi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  <a:p>
                      <a:pPr lvl="2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(80);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(120)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18" y="3852218"/>
            <a:ext cx="1171429" cy="9523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avokutnik 7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</a:t>
            </a:r>
            <a:r>
              <a:rPr lang="hr-HR" sz="2800" i="1" dirty="0" smtClean="0">
                <a:solidFill>
                  <a:srgbClr val="0070C0"/>
                </a:solidFill>
              </a:rPr>
              <a:t>grafika - naredne </a:t>
            </a:r>
            <a:r>
              <a:rPr lang="hr-HR" sz="2800" i="1" dirty="0">
                <a:solidFill>
                  <a:srgbClr val="0070C0"/>
                </a:solidFill>
              </a:rPr>
              <a:t>za rad s </a:t>
            </a:r>
            <a:r>
              <a:rPr lang="hr-HR" sz="2800" i="1" dirty="0" smtClean="0">
                <a:solidFill>
                  <a:srgbClr val="0070C0"/>
                </a:solidFill>
              </a:rPr>
              <a:t>kornjačom</a:t>
            </a:r>
            <a:endParaRPr lang="hr-H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43059"/>
              </p:ext>
            </p:extLst>
          </p:nvPr>
        </p:nvGraphicFramePr>
        <p:xfrm>
          <a:off x="360339" y="1402630"/>
          <a:ext cx="8530741" cy="4556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08561"/>
                <a:gridCol w="3022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Ispisuje koordinate trenutačnog položaja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dirty="0" smtClean="0"/>
                        <a:t>Ispisuje trenutno</a:t>
                      </a:r>
                      <a:r>
                        <a:rPr lang="hr-HR" sz="2400" baseline="0" dirty="0" smtClean="0"/>
                        <a:t> usmjerenje olovke – kut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heading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Poništava jednu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ili više naredbi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ime_boje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Npr.: 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pozadine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bgcolor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ime_boje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</a:t>
            </a:r>
            <a:r>
              <a:rPr lang="hr-HR" sz="2800" i="1" dirty="0" smtClean="0">
                <a:solidFill>
                  <a:srgbClr val="0070C0"/>
                </a:solidFill>
              </a:rPr>
              <a:t>grafika - naredne </a:t>
            </a:r>
            <a:r>
              <a:rPr lang="hr-HR" sz="2800" i="1" dirty="0">
                <a:solidFill>
                  <a:srgbClr val="0070C0"/>
                </a:solidFill>
              </a:rPr>
              <a:t>za rad s </a:t>
            </a:r>
            <a:r>
              <a:rPr lang="hr-HR" sz="2800" i="1" dirty="0" smtClean="0">
                <a:solidFill>
                  <a:srgbClr val="0070C0"/>
                </a:solidFill>
              </a:rPr>
              <a:t>kornjačom</a:t>
            </a:r>
            <a:endParaRPr lang="hr-H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8478"/>
              </p:ext>
            </p:extLst>
          </p:nvPr>
        </p:nvGraphicFramePr>
        <p:xfrm>
          <a:off x="341290" y="1877974"/>
          <a:ext cx="8299938" cy="423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50238"/>
                <a:gridCol w="334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Postavljanje</a:t>
                      </a:r>
                      <a:r>
                        <a:rPr lang="hr-HR" sz="2400" baseline="0" dirty="0" smtClean="0"/>
                        <a:t> kornjaču na zadanu točku</a:t>
                      </a:r>
                    </a:p>
                    <a:p>
                      <a:r>
                        <a:rPr lang="hr-HR" sz="2400" i="1" baseline="0" dirty="0" smtClean="0"/>
                        <a:t>(ostavlja trag ako je spuštena olovka)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setpos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x koordinatu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koordinatu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sety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Usmjeravanje kornjače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(k)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setheading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(k)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1026" name="Picture 2" descr="C:\Users\Davor\AppData\Local\Temp\SNAGHTML49bfe2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14" y="3772967"/>
            <a:ext cx="1535838" cy="186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47248"/>
              </p:ext>
            </p:extLst>
          </p:nvPr>
        </p:nvGraphicFramePr>
        <p:xfrm>
          <a:off x="341290" y="1877974"/>
          <a:ext cx="8299938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324992"/>
                <a:gridCol w="2974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Crta točku na trenutnom položaju kornjače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velicina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boja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Poništava jednu ili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više naredbi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</p:spTree>
    <p:extLst>
      <p:ext uri="{BB962C8B-B14F-4D97-AF65-F5344CB8AC3E}">
        <p14:creationId xmlns:p14="http://schemas.microsoft.com/office/powerpoint/2010/main" val="36523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59520"/>
              </p:ext>
            </p:extLst>
          </p:nvPr>
        </p:nvGraphicFramePr>
        <p:xfrm>
          <a:off x="341290" y="1877974"/>
          <a:ext cx="8299938" cy="3901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175090"/>
                <a:gridCol w="3124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Postavljanje</a:t>
                      </a:r>
                      <a:r>
                        <a:rPr lang="hr-HR" sz="2400" baseline="0" dirty="0" smtClean="0"/>
                        <a:t> kornjače na zadanu točku</a:t>
                      </a:r>
                    </a:p>
                    <a:p>
                      <a:r>
                        <a:rPr lang="hr-HR" sz="2400" i="1" baseline="0" dirty="0" smtClean="0"/>
                        <a:t>(ostavlja trag ako je spuštena olovka)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Crtanje </a:t>
                      </a:r>
                      <a:r>
                        <a:rPr lang="hr-HR" sz="2400" baseline="0" dirty="0" smtClean="0"/>
                        <a:t>kružnica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Polovica kružnice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(r,180)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Pravilni geometrijski likovi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(r,360,n)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olovke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('red')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</p:spTree>
    <p:extLst>
      <p:ext uri="{BB962C8B-B14F-4D97-AF65-F5344CB8AC3E}">
        <p14:creationId xmlns:p14="http://schemas.microsoft.com/office/powerpoint/2010/main" val="3319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368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Tipovi podataka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785611" y="1210614"/>
            <a:ext cx="820166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i</a:t>
            </a:r>
            <a:r>
              <a:rPr lang="hr-HR" sz="3200" b="1" dirty="0" err="1" smtClean="0">
                <a:solidFill>
                  <a:srgbClr val="FF0000"/>
                </a:solidFill>
              </a:rPr>
              <a:t>nt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 smtClean="0">
                <a:solidFill>
                  <a:srgbClr val="FF0000"/>
                </a:solidFill>
              </a:rPr>
              <a:t>float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broj s pomičnom točkom (decimalni broj)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smtClean="0">
                <a:solidFill>
                  <a:srgbClr val="FF0000"/>
                </a:solidFill>
              </a:rPr>
              <a:t>str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niz znakova (</a:t>
            </a:r>
            <a:r>
              <a:rPr lang="hr-HR" sz="3200" i="1" dirty="0" err="1" smtClean="0"/>
              <a:t>string</a:t>
            </a:r>
            <a:r>
              <a:rPr lang="hr-HR" sz="32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 smtClean="0">
                <a:solidFill>
                  <a:srgbClr val="FF0000"/>
                </a:solidFill>
              </a:rPr>
              <a:t>bool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logički tip podatka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183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59906"/>
              </p:ext>
            </p:extLst>
          </p:nvPr>
        </p:nvGraphicFramePr>
        <p:xfrm>
          <a:off x="341290" y="1877974"/>
          <a:ext cx="8299938" cy="45643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06448"/>
                <a:gridCol w="5193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Debljina olovke</a:t>
                      </a:r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pensize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 defTabSz="685800" rtl="0" eaLnBrk="1" latinLnBrk="0" hangingPunct="1"/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Brzina kornjače</a:t>
                      </a:r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 defTabSz="685800" rtl="0" eaLnBrk="1" latinLnBrk="0" hangingPunct="1"/>
                      <a:r>
                        <a:rPr lang="hr-HR" sz="2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Ispis teksta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 grafičkom prozoru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'Tekst'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font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=("</a:t>
                      </a:r>
                      <a:r>
                        <a:rPr lang="hr-HR" sz="2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Arial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14, 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bold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Mjesto ispisa određuje položaj kornjače. </a:t>
                      </a:r>
                    </a:p>
                    <a:p>
                      <a:pPr marL="91440" algn="l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70" y="3090128"/>
            <a:ext cx="1588343" cy="17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763004"/>
            <a:ext cx="8700653" cy="56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58" y="763004"/>
            <a:ext cx="6523809" cy="5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8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13877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program koji će nacrtati pismo (kovertu i upiši ime pošiljatelja).  </a:t>
            </a:r>
            <a:endParaRPr lang="hr-HR" sz="2400" dirty="0" smtClean="0">
              <a:solidFill>
                <a:srgbClr val="6DFFA5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- 5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0" y="2358252"/>
            <a:ext cx="6365333" cy="40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46166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Napravi program koji crta olimpijski znak, veličina kružnice je 60.</a:t>
            </a:r>
            <a:endParaRPr lang="hr-HR" sz="24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- 6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3" y="2149838"/>
            <a:ext cx="5107238" cy="34297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87743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koji crta niz od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horizontalno postavljenih kružnica. Kružnice se dodiruju, a veličina polumjera im je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točkica. Kružnice nacrtaj u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plavoj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boji širine olovke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točkica i u gornjoj polovici grafičkog ekrana napiši naslov: “Crtanje niza kružnica” </a:t>
            </a:r>
          </a:p>
          <a:p>
            <a:pPr marL="457200" indent="-457200">
              <a:buFont typeface="+mj-lt"/>
              <a:buAutoNum type="arabicPeriod" startAt="6"/>
            </a:pP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- 7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4" y="3253990"/>
            <a:ext cx="7045879" cy="23409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3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66" y="2164179"/>
            <a:ext cx="5173257" cy="436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2003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koji crta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koordinatni sustav, i u sredini sustava nacrtaj kružnu spiralu. Spirala se sastoji od 25 polovica kružnih lukova. Početna veličina kružnog luka je 5, a svaki slijedeći je veći za 3</a:t>
            </a: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- 8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161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50810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koji crta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koordinatni sustav, i u sredini sustava nacrtaj kružnu spiralu. Spirala se sastoji od 25 polovica kružnih lukova. Početna veličina kružnog luka je 5, a svaki slijedeći je veći za 3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- 9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543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6129"/>
              </p:ext>
            </p:extLst>
          </p:nvPr>
        </p:nvGraphicFramePr>
        <p:xfrm>
          <a:off x="341290" y="1877974"/>
          <a:ext cx="8299938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9849"/>
                <a:gridCol w="5340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Definiranje funkcije</a:t>
                      </a:r>
                      <a:r>
                        <a:rPr lang="hr-HR" sz="2400" baseline="0" dirty="0" smtClean="0"/>
                        <a:t>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def</a:t>
                      </a:r>
                      <a:r>
                        <a:rPr lang="hr-HR" sz="240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ime_funkcije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(arg1, arg2, …):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naredbe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Pozivanje funkcije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ime_funkcije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(arg1, arg2, …)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</a:p>
          <a:p>
            <a:pPr algn="ctr"/>
            <a:r>
              <a:rPr lang="hr-HR" sz="2400" b="1" spc="300" dirty="0">
                <a:solidFill>
                  <a:srgbClr val="FF0000"/>
                </a:solidFill>
              </a:rPr>
              <a:t>z</a:t>
            </a:r>
            <a:r>
              <a:rPr lang="hr-HR" sz="2400" b="1" spc="300" dirty="0" smtClean="0">
                <a:solidFill>
                  <a:srgbClr val="FF0000"/>
                </a:solidFill>
              </a:rPr>
              <a:t>a primjere s grafikom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1271"/>
              </p:ext>
            </p:extLst>
          </p:nvPr>
        </p:nvGraphicFramePr>
        <p:xfrm>
          <a:off x="341290" y="1877974"/>
          <a:ext cx="8299938" cy="3078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9849"/>
                <a:gridCol w="5340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Boja ispune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Početak bojanja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begin_fill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Završetak bojanja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end_fill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Boja olovke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hr-HR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Primjer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05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830997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će učitati dva broja te napraviti matematičku operaciju zbrajanja koristeći funkcijom imena “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zbrajanje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151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25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Aritmetički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89584"/>
              </p:ext>
            </p:extLst>
          </p:nvPr>
        </p:nvGraphicFramePr>
        <p:xfrm>
          <a:off x="451407" y="1302527"/>
          <a:ext cx="7894104" cy="499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/>
                <a:gridCol w="1378039"/>
                <a:gridCol w="2189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Aritmetički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zbrajanje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+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oduzimanje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-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množenje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*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dijeljenje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/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cjelobrojno dijeljenje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//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modulo</a:t>
                      </a:r>
                      <a:r>
                        <a:rPr lang="hr-HR" sz="2400" dirty="0" smtClean="0"/>
                        <a:t> (ostatak od dijeljenja)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%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potenciranje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**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26" y="1863838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726" y="2524016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726" y="318924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726" y="3832893"/>
            <a:ext cx="1394812" cy="4311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726" y="4502655"/>
            <a:ext cx="1390250" cy="41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726" y="5119731"/>
            <a:ext cx="1408532" cy="4568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726" y="5775444"/>
            <a:ext cx="1390250" cy="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830997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</a:t>
            </a:r>
            <a:r>
              <a:rPr lang="hr-HR" sz="2400" kern="0" dirty="0">
                <a:solidFill>
                  <a:srgbClr val="002060"/>
                </a:solidFill>
              </a:rPr>
              <a:t>učitava </a:t>
            </a:r>
            <a:r>
              <a:rPr lang="hr-HR" sz="2400" kern="0" dirty="0" smtClean="0">
                <a:solidFill>
                  <a:srgbClr val="002060"/>
                </a:solidFill>
              </a:rPr>
              <a:t>3 </a:t>
            </a:r>
            <a:r>
              <a:rPr lang="hr-HR" sz="2400" kern="0" dirty="0">
                <a:solidFill>
                  <a:srgbClr val="002060"/>
                </a:solidFill>
              </a:rPr>
              <a:t>broja </a:t>
            </a:r>
            <a:r>
              <a:rPr lang="hr-HR" sz="2400" kern="0" dirty="0" smtClean="0">
                <a:solidFill>
                  <a:srgbClr val="002060"/>
                </a:solidFill>
              </a:rPr>
              <a:t>te pronalazi i ispisuje koji </a:t>
            </a:r>
            <a:r>
              <a:rPr lang="hr-HR" sz="2400" kern="0" dirty="0">
                <a:solidFill>
                  <a:srgbClr val="002060"/>
                </a:solidFill>
              </a:rPr>
              <a:t>je najveći među njima. </a:t>
            </a: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79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569660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Napravi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program koji učitava dva broja i s njima 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izvršava osnovne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matematičke 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operacije i ispisuje rezultate operacija.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Za svaku matematičku 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operaciju primijeni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poseban potprogram. Imena potprograma su: 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zbrajanje</a:t>
            </a:r>
            <a:r>
              <a:rPr lang="hr-HR" sz="2400" b="1" kern="0" dirty="0" smtClean="0">
                <a:solidFill>
                  <a:schemeClr val="accent2">
                    <a:lumMod val="50000"/>
                  </a:schemeClr>
                </a:solidFill>
              </a:rPr>
              <a:t>, oduzimanje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400" b="1" kern="0" dirty="0" err="1">
                <a:solidFill>
                  <a:schemeClr val="accent2">
                    <a:lumMod val="50000"/>
                  </a:schemeClr>
                </a:solidFill>
              </a:rPr>
              <a:t>mnozenje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, dijeljenje.</a:t>
            </a:r>
            <a:endParaRPr lang="hr-HR" sz="2400" b="1" kern="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936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hr-HR" sz="2400" kern="0" dirty="0">
                <a:solidFill>
                  <a:srgbClr val="002060"/>
                </a:solidFill>
              </a:rPr>
              <a:t>Napravi program koji učitava stranice </a:t>
            </a:r>
            <a:r>
              <a:rPr lang="hr-HR" sz="2400" kern="0" dirty="0" smtClean="0">
                <a:solidFill>
                  <a:srgbClr val="002060"/>
                </a:solidFill>
              </a:rPr>
              <a:t>pravokutnika Ako </a:t>
            </a:r>
            <a:r>
              <a:rPr lang="hr-HR" sz="2400" kern="0" dirty="0">
                <a:solidFill>
                  <a:srgbClr val="002060"/>
                </a:solidFill>
              </a:rPr>
              <a:t>su stranice jednake izračunaj i ispiši površinu, a </a:t>
            </a:r>
            <a:r>
              <a:rPr lang="hr-HR" sz="2400" kern="0" dirty="0" smtClean="0">
                <a:solidFill>
                  <a:srgbClr val="002060"/>
                </a:solidFill>
              </a:rPr>
              <a:t>ako su </a:t>
            </a:r>
            <a:r>
              <a:rPr lang="hr-HR" sz="2400" kern="0" dirty="0">
                <a:solidFill>
                  <a:srgbClr val="002060"/>
                </a:solidFill>
              </a:rPr>
              <a:t>različite stranice izračunaj i ispiši opseg </a:t>
            </a:r>
            <a:r>
              <a:rPr lang="hr-HR" sz="2400" kern="0" dirty="0" smtClean="0">
                <a:solidFill>
                  <a:srgbClr val="002060"/>
                </a:solidFill>
              </a:rPr>
              <a:t>pravokutnika.</a:t>
            </a:r>
            <a:endParaRPr lang="hr-HR" sz="2400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- 4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582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82880" lvl="0" indent="-457200">
              <a:buFont typeface="+mj-lt"/>
              <a:buAutoNum type="arabicPeriod" startAt="5"/>
            </a:pP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Napravi program koji crta kvadrat stranice (</a:t>
            </a:r>
            <a:r>
              <a:rPr lang="hr-HR" sz="2400" kern="0" dirty="0" err="1">
                <a:solidFill>
                  <a:schemeClr val="accent2">
                    <a:lumMod val="50000"/>
                  </a:schemeClr>
                </a:solidFill>
              </a:rPr>
              <a:t>x,y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) - </a:t>
            </a:r>
            <a:r>
              <a:rPr lang="hr-HR" sz="2400" kern="0" dirty="0">
                <a:solidFill>
                  <a:srgbClr val="FF0000"/>
                </a:solidFill>
              </a:rPr>
              <a:t>stranice treba </a:t>
            </a:r>
            <a:r>
              <a:rPr lang="hr-HR" sz="2400" kern="0" dirty="0" smtClean="0">
                <a:solidFill>
                  <a:srgbClr val="FF0000"/>
                </a:solidFill>
              </a:rPr>
              <a:t>učitati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Početak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400" i="1" kern="0" dirty="0">
                <a:solidFill>
                  <a:schemeClr val="accent2">
                    <a:lumMod val="50000"/>
                  </a:schemeClr>
                </a:solidFill>
              </a:rPr>
              <a:t>gornji lijevi ugao pravokutnika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) neka bude u točki (-200,200)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- 5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466"/>
          <a:stretch/>
        </p:blipFill>
        <p:spPr>
          <a:xfrm>
            <a:off x="3020343" y="3940091"/>
            <a:ext cx="4844123" cy="24715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84" y="2636287"/>
            <a:ext cx="5303520" cy="998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0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274320" lvl="0" indent="-457200">
              <a:buFont typeface="+mj-lt"/>
              <a:buAutoNum type="arabicPeriod" startAt="6"/>
            </a:pPr>
            <a:r>
              <a:rPr lang="hr-HR" sz="2400" kern="0" dirty="0">
                <a:solidFill>
                  <a:srgbClr val="002060"/>
                </a:solidFill>
              </a:rPr>
              <a:t>Napravi program koji crta </a:t>
            </a:r>
            <a:r>
              <a:rPr lang="hr-HR" sz="2400" b="1" u="sng" kern="0" dirty="0">
                <a:solidFill>
                  <a:srgbClr val="FF0000"/>
                </a:solidFill>
              </a:rPr>
              <a:t>ispunjen kvadrat </a:t>
            </a:r>
            <a:r>
              <a:rPr lang="hr-HR" sz="2400" kern="0" dirty="0">
                <a:solidFill>
                  <a:srgbClr val="002060"/>
                </a:solidFill>
              </a:rPr>
              <a:t>stranice (</a:t>
            </a:r>
            <a:r>
              <a:rPr lang="hr-HR" sz="2400" kern="0" dirty="0" err="1">
                <a:solidFill>
                  <a:srgbClr val="002060"/>
                </a:solidFill>
              </a:rPr>
              <a:t>x,y</a:t>
            </a:r>
            <a:r>
              <a:rPr lang="hr-HR" sz="2400" kern="0" dirty="0">
                <a:solidFill>
                  <a:srgbClr val="002060"/>
                </a:solidFill>
              </a:rPr>
              <a:t>) - treba </a:t>
            </a:r>
            <a:r>
              <a:rPr lang="hr-HR" sz="2400" kern="0" dirty="0" smtClean="0">
                <a:solidFill>
                  <a:srgbClr val="002060"/>
                </a:solidFill>
              </a:rPr>
              <a:t>učitati početak </a:t>
            </a:r>
            <a:r>
              <a:rPr lang="hr-HR" sz="2400" kern="0" dirty="0">
                <a:solidFill>
                  <a:srgbClr val="002060"/>
                </a:solidFill>
              </a:rPr>
              <a:t>(gornji lijevi ugao pravokutnika) neka bude u točki </a:t>
            </a:r>
            <a:r>
              <a:rPr lang="hr-HR" sz="2400" kern="0" dirty="0" smtClean="0">
                <a:solidFill>
                  <a:srgbClr val="002060"/>
                </a:solidFill>
              </a:rPr>
              <a:t/>
            </a:r>
            <a:br>
              <a:rPr lang="hr-HR" sz="2400" kern="0" dirty="0" smtClean="0">
                <a:solidFill>
                  <a:srgbClr val="002060"/>
                </a:solidFill>
              </a:rPr>
            </a:br>
            <a:r>
              <a:rPr lang="hr-HR" sz="2400" kern="0" dirty="0" smtClean="0">
                <a:solidFill>
                  <a:srgbClr val="002060"/>
                </a:solidFill>
              </a:rPr>
              <a:t>(-</a:t>
            </a:r>
            <a:r>
              <a:rPr lang="hr-HR" sz="2400" kern="0" dirty="0">
                <a:solidFill>
                  <a:srgbClr val="002060"/>
                </a:solidFill>
              </a:rPr>
              <a:t>200,200)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- 6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271" y="3251111"/>
            <a:ext cx="2148115" cy="26877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7" y="2574875"/>
            <a:ext cx="4607742" cy="11552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461665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sv-SE" sz="2400" kern="0" dirty="0">
                <a:solidFill>
                  <a:schemeClr val="accent2">
                    <a:lumMod val="50000"/>
                  </a:schemeClr>
                </a:solidFill>
              </a:rPr>
              <a:t>Nacrtaj merežu 8x8 kvadrata, veličina kvadrata je 70x70</a:t>
            </a:r>
            <a:endParaRPr lang="hr-HR" sz="2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- 7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429"/>
          <a:stretch/>
        </p:blipFill>
        <p:spPr>
          <a:xfrm>
            <a:off x="1802129" y="1843314"/>
            <a:ext cx="5770517" cy="484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461665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sv-SE" sz="2400" kern="0" dirty="0">
                <a:solidFill>
                  <a:srgbClr val="002060"/>
                </a:solidFill>
              </a:rPr>
              <a:t>Nacrtaj šahovsku ploču, veličina kvadrata je 70x70</a:t>
            </a:r>
            <a:endParaRPr lang="hr-HR" sz="2400" kern="0" dirty="0">
              <a:solidFill>
                <a:srgbClr val="00206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- 8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27" y="1705230"/>
            <a:ext cx="5869944" cy="49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endParaRPr lang="hr-HR" sz="2400" dirty="0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38599"/>
              </p:ext>
            </p:extLst>
          </p:nvPr>
        </p:nvGraphicFramePr>
        <p:xfrm>
          <a:off x="1214414" y="1071546"/>
          <a:ext cx="6429420" cy="12144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6429420"/>
              </a:tblGrid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Primjena programiranja u nastavi matematike</a:t>
                      </a:r>
                      <a:endParaRPr lang="hr-HR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Primjena programiranja u fizici i kemiji</a:t>
                      </a:r>
                      <a:endParaRPr lang="hr-HR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1714480" y="2928934"/>
            <a:ext cx="5715040" cy="2308324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3600" dirty="0" smtClean="0">
                <a:solidFill>
                  <a:srgbClr val="00B050"/>
                </a:solidFill>
                <a:hlinkClick r:id="rId3" action="ppaction://hlinkfile"/>
              </a:rPr>
              <a:t> Šahovska ploča</a:t>
            </a:r>
            <a:endParaRPr lang="hr-HR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600" dirty="0" smtClean="0">
                <a:solidFill>
                  <a:srgbClr val="00B050"/>
                </a:solidFill>
                <a:hlinkClick r:id="rId4" action="ppaction://hlinkfile"/>
              </a:rPr>
              <a:t> Kvadratna jednadžba</a:t>
            </a:r>
            <a:endParaRPr lang="hr-HR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600" dirty="0" smtClean="0">
                <a:solidFill>
                  <a:srgbClr val="00B050"/>
                </a:solidFill>
                <a:hlinkClick r:id="rId5" action="ppaction://hlinkfile"/>
              </a:rPr>
              <a:t> Jednoliko gibanje</a:t>
            </a:r>
            <a:endParaRPr lang="hr-HR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05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0332" y="90609"/>
            <a:ext cx="2859268" cy="855614"/>
            <a:chOff x="703284" y="673973"/>
            <a:chExt cx="9144000" cy="2708910"/>
          </a:xfrm>
        </p:grpSpPr>
        <p:grpSp>
          <p:nvGrpSpPr>
            <p:cNvPr id="10" name="Grupa 9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85" y="641316"/>
            <a:ext cx="3762375" cy="4076700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Bjelovar– 29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. 06. 2015.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0332" y="90609"/>
            <a:ext cx="2859268" cy="855614"/>
            <a:chOff x="703284" y="673973"/>
            <a:chExt cx="9144000" cy="2708910"/>
          </a:xfrm>
        </p:grpSpPr>
        <p:grpSp>
          <p:nvGrpSpPr>
            <p:cNvPr id="10" name="Grupa 9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7" y="1599930"/>
            <a:ext cx="5449577" cy="2595572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Bjelovar– 29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. 06. 2015.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Relacijski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5921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/>
                <a:gridCol w="1378039"/>
                <a:gridCol w="2189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==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nije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!=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r>
                        <a:rPr lang="hr-HR" sz="2400" baseline="0" dirty="0" smtClean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Logički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47580"/>
              </p:ext>
            </p:extLst>
          </p:nvPr>
        </p:nvGraphicFramePr>
        <p:xfrm>
          <a:off x="554439" y="1519707"/>
          <a:ext cx="7894104" cy="243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/>
                <a:gridCol w="1378039"/>
                <a:gridCol w="2189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Logički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I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and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ILI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NE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not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0" y="2125014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19" y="2776291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972" y="3426246"/>
            <a:ext cx="1406609" cy="4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2731</Words>
  <Application>Microsoft Office PowerPoint</Application>
  <PresentationFormat>Prikaz na zaslonu (4:3)</PresentationFormat>
  <Paragraphs>516</Paragraphs>
  <Slides>79</Slides>
  <Notes>2</Notes>
  <HiddenSlides>2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79</vt:i4>
      </vt:variant>
    </vt:vector>
  </HeadingPairs>
  <TitlesOfParts>
    <vt:vector size="87" baseType="lpstr">
      <vt:lpstr>Arial</vt:lpstr>
      <vt:lpstr>Calibri</vt:lpstr>
      <vt:lpstr>Calibri Light</vt:lpstr>
      <vt:lpstr>Symbol</vt:lpstr>
      <vt:lpstr>Times New Roman</vt:lpstr>
      <vt:lpstr>Wingdings</vt:lpstr>
      <vt:lpstr>Tema sustava Office</vt:lpstr>
      <vt:lpstr>Prilagođeni dizajn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Davor</dc:creator>
  <cp:lastModifiedBy>Davor</cp:lastModifiedBy>
  <cp:revision>438</cp:revision>
  <dcterms:created xsi:type="dcterms:W3CDTF">2015-06-01T09:38:44Z</dcterms:created>
  <dcterms:modified xsi:type="dcterms:W3CDTF">2015-06-29T04:03:37Z</dcterms:modified>
</cp:coreProperties>
</file>